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20" r:id="rId4"/>
    <p:sldId id="321" r:id="rId5"/>
    <p:sldId id="258" r:id="rId6"/>
    <p:sldId id="303" r:id="rId7"/>
    <p:sldId id="261" r:id="rId8"/>
    <p:sldId id="304" r:id="rId9"/>
    <p:sldId id="305" r:id="rId10"/>
    <p:sldId id="259" r:id="rId11"/>
    <p:sldId id="260" r:id="rId12"/>
    <p:sldId id="330" r:id="rId13"/>
    <p:sldId id="264" r:id="rId14"/>
    <p:sldId id="322" r:id="rId15"/>
    <p:sldId id="323" r:id="rId16"/>
    <p:sldId id="324" r:id="rId17"/>
    <p:sldId id="325" r:id="rId18"/>
    <p:sldId id="328" r:id="rId19"/>
    <p:sldId id="265" r:id="rId20"/>
    <p:sldId id="262" r:id="rId21"/>
    <p:sldId id="299" r:id="rId22"/>
    <p:sldId id="318" r:id="rId23"/>
    <p:sldId id="331" r:id="rId24"/>
    <p:sldId id="333" r:id="rId25"/>
    <p:sldId id="337" r:id="rId26"/>
    <p:sldId id="268" r:id="rId27"/>
    <p:sldId id="336" r:id="rId28"/>
    <p:sldId id="335" r:id="rId29"/>
    <p:sldId id="319" r:id="rId30"/>
    <p:sldId id="274" r:id="rId31"/>
    <p:sldId id="275" r:id="rId32"/>
    <p:sldId id="278" r:id="rId33"/>
    <p:sldId id="279" r:id="rId34"/>
    <p:sldId id="280" r:id="rId35"/>
    <p:sldId id="283" r:id="rId36"/>
    <p:sldId id="282" r:id="rId37"/>
    <p:sldId id="306" r:id="rId38"/>
    <p:sldId id="307" r:id="rId39"/>
    <p:sldId id="310" r:id="rId40"/>
    <p:sldId id="312" r:id="rId41"/>
    <p:sldId id="314" r:id="rId42"/>
    <p:sldId id="316" r:id="rId43"/>
    <p:sldId id="281" r:id="rId44"/>
    <p:sldId id="334" r:id="rId45"/>
    <p:sldId id="284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9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fif"/><Relationship Id="rId3" Type="http://schemas.openxmlformats.org/officeDocument/2006/relationships/package" Target="../embeddings/Microsoft_PowerPoint_Slide.sldx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jfif"/><Relationship Id="rId4" Type="http://schemas.openxmlformats.org/officeDocument/2006/relationships/image" Target="../media/image24.emf"/><Relationship Id="rId9" Type="http://schemas.openxmlformats.org/officeDocument/2006/relationships/image" Target="../media/image29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fif"/><Relationship Id="rId4" Type="http://schemas.openxmlformats.org/officeDocument/2006/relationships/image" Target="../media/image32.jf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lden-field.org/timbilding-v-pomeshchenii/kvest-v-pomeshchenii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3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16844" y="2374387"/>
            <a:ext cx="9144000" cy="1630362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в учебном процессе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438" y="4857751"/>
            <a:ext cx="8134350" cy="1666875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НУРГАЛИЕВА ДОЛОРЕС АБИЛДАЕВНА</a:t>
            </a:r>
          </a:p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</a:t>
            </a:r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ст.препод</a:t>
            </a:r>
            <a:r>
              <a:rPr lang="kk-KZ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Рисунок 5" descr="emble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31789"/>
            <a:ext cx="16430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238374" y="357188"/>
            <a:ext cx="7805957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имени аль-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философии  и политологии</a:t>
            </a:r>
          </a:p>
          <a:p>
            <a:pPr algn="ctr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 педагогики и образовательного менеджмента</a:t>
            </a:r>
            <a:endParaRPr lang="ru-K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Рисунок1училка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" y="-397221"/>
            <a:ext cx="5807864" cy="44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162551" y="14287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latin typeface="Arial" panose="020B0604020202020204" pitchFamily="34" charset="0"/>
              </a:rPr>
              <a:t>СТРУКТУРАЛИЗАЦИЯ  поэтапного  </a:t>
            </a:r>
            <a:r>
              <a:rPr lang="ru-RU" sz="1800" dirty="0">
                <a:latin typeface="Arial" panose="020B0604020202020204" pitchFamily="34" charset="0"/>
              </a:rPr>
              <a:t>процесса деятельности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448425" y="2740355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</a:rPr>
              <a:t>Структура совместного </a:t>
            </a:r>
            <a:r>
              <a:rPr lang="ru-RU" sz="1800" dirty="0">
                <a:latin typeface="Arial" panose="020B0604020202020204" pitchFamily="34" charset="0"/>
              </a:rPr>
              <a:t>взаимодействия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274595" y="3822894"/>
            <a:ext cx="640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5. Определенный </a:t>
            </a:r>
            <a:r>
              <a:rPr lang="ru-RU" sz="1800" b="1" dirty="0">
                <a:latin typeface="Arial" panose="020B0604020202020204" pitchFamily="34" charset="0"/>
              </a:rPr>
              <a:t>порядок построения общения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74" y="395733"/>
            <a:ext cx="3643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СУЩНОСТЬ И составляющие формы в УВП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8310560" y="1019177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</a:rPr>
              <a:t>Состав участников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7384258" y="1895476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</a:rPr>
              <a:t>МЕСТО проведения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7584281" y="4952207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</a:rPr>
              <a:t>Изюминка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7384259" y="573194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7</a:t>
            </a:r>
            <a:r>
              <a:rPr lang="ru-RU" sz="1800" b="1" dirty="0">
                <a:latin typeface="Arial" panose="020B0604020202020204" pitchFamily="34" charset="0"/>
              </a:rPr>
              <a:t>. Время </a:t>
            </a:r>
            <a:r>
              <a:rPr lang="ru-RU" sz="1800" dirty="0">
                <a:latin typeface="Arial" panose="020B0604020202020204" pitchFamily="34" charset="0"/>
              </a:rPr>
              <a:t>проведения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57650" y="616019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</a:rPr>
              <a:t>Организация пространства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1416845" y="5376861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1057275" y="454818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</a:rPr>
              <a:t>Условия</a:t>
            </a:r>
            <a:r>
              <a:rPr lang="ru-RU" sz="1800" dirty="0">
                <a:latin typeface="Arial" panose="020B0604020202020204" pitchFamily="34" charset="0"/>
              </a:rPr>
              <a:t> проведения</a:t>
            </a:r>
          </a:p>
        </p:txBody>
      </p:sp>
      <p:sp>
        <p:nvSpPr>
          <p:cNvPr id="6158" name="TextBox 17"/>
          <p:cNvSpPr txBox="1">
            <a:spLocks noChangeArrowheads="1"/>
          </p:cNvSpPr>
          <p:nvPr/>
        </p:nvSpPr>
        <p:spPr bwMode="auto">
          <a:xfrm>
            <a:off x="440534" y="378777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</a:rPr>
              <a:t>Степень активности </a:t>
            </a:r>
          </a:p>
        </p:txBody>
      </p:sp>
      <p:sp>
        <p:nvSpPr>
          <p:cNvPr id="6159" name="TextBox 18"/>
          <p:cNvSpPr txBox="1">
            <a:spLocks noChangeArrowheads="1"/>
          </p:cNvSpPr>
          <p:nvPr/>
        </p:nvSpPr>
        <p:spPr bwMode="auto">
          <a:xfrm>
            <a:off x="0" y="3118645"/>
            <a:ext cx="523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     12. </a:t>
            </a:r>
            <a:r>
              <a:rPr lang="ru-RU" sz="1800" b="1" dirty="0">
                <a:latin typeface="Arial" panose="020B0604020202020204" pitchFamily="34" charset="0"/>
              </a:rPr>
              <a:t>Создание эмоционального фона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810252" y="439344"/>
            <a:ext cx="928687" cy="432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825728" y="1237130"/>
            <a:ext cx="2297907" cy="17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152" idx="1"/>
          </p:cNvCxnSpPr>
          <p:nvPr/>
        </p:nvCxnSpPr>
        <p:spPr>
          <a:xfrm>
            <a:off x="5881689" y="1846014"/>
            <a:ext cx="1502569" cy="234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0607" y="2429466"/>
            <a:ext cx="1119187" cy="20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82841" y="2805975"/>
            <a:ext cx="1050132" cy="971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9721" y="3557846"/>
            <a:ext cx="2014537" cy="1448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16143" y="3751292"/>
            <a:ext cx="2068116" cy="188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268516" y="3989770"/>
            <a:ext cx="322660" cy="201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4123135" y="4750594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855242" y="3878504"/>
            <a:ext cx="678659" cy="81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3988596" y="2972712"/>
            <a:ext cx="500062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248027" y="3516559"/>
            <a:ext cx="1240631" cy="46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8613" y="5700713"/>
            <a:ext cx="10882312" cy="11572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поле» «развивающая среда».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в аудитории  отдельно, чтобы конструировать образовательную среду под активный процесс обучения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54248"/>
              </p:ext>
            </p:extLst>
          </p:nvPr>
        </p:nvGraphicFramePr>
        <p:xfrm>
          <a:off x="450166" y="1100137"/>
          <a:ext cx="11029071" cy="44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166" y="1100137"/>
                        <a:ext cx="11029071" cy="443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8757" y="329942"/>
            <a:ext cx="102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ОРГАНИЗАЦИОННОГО ПРОСТРАНСТВА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860786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28650" y="177007"/>
            <a:ext cx="10039350" cy="796925"/>
          </a:xfrm>
        </p:spPr>
        <p:txBody>
          <a:bodyPr>
            <a:normAutofit/>
          </a:bodyPr>
          <a:lstStyle/>
          <a:p>
            <a:pPr indent="449263"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 разработке сценарного важно учитывать следующие составляющие элементы: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57250" y="1143000"/>
            <a:ext cx="10572750" cy="51435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Тема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Направление воспитательного мероприятия (умственное, нравственное, …)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Цель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Задачи (образовательные, развивающие, воспитательные)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Методический материал (например, листы для члена жюри, шары, магнитофон)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Группа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Дата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Место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Время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Действующие люди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Форма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Средства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Приемы </a:t>
            </a:r>
          </a:p>
          <a:p>
            <a:pPr marL="0" indent="714375">
              <a:buFont typeface="Arial" charset="0"/>
              <a:buChar char="•"/>
              <a:defRPr/>
            </a:pPr>
            <a:endParaRPr lang="ru-RU" sz="2000" dirty="0"/>
          </a:p>
        </p:txBody>
      </p:sp>
      <p:pic>
        <p:nvPicPr>
          <p:cNvPr id="8196" name="Picture 18" descr="C:\2012-2013 уч год 151112\рисунки\рис учитель\Рисунок1 учитель ком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543300"/>
            <a:ext cx="3576637" cy="29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3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56" y="676277"/>
            <a:ext cx="10515600" cy="9696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Виды форм в учебном процессе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36" y="0"/>
            <a:ext cx="2541563" cy="2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B475ABB0-77B8-4362-9AEE-04C7D341F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2013"/>
            <a:ext cx="10515600" cy="289178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Современные формы обучения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45DC5-4018-4B72-B96D-848749C69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82" y="3752557"/>
            <a:ext cx="4868283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0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9601200" cy="787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Сочетание традиционных форм обучения с элементами электронного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" y="1831181"/>
            <a:ext cx="6581775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– формат обучения, который предполагает интеграцию разных видов обучения: например, очного обучения в аудиториях, лабораториях и онлайн-обучения либо самостоятельного обучения и онлайн-обучения.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844925"/>
            <a:ext cx="3389565" cy="2108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3800" y="64593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https://pro-sensys.com/info/articles/electude/smeshannoe-obuchenie/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004" y="365125"/>
            <a:ext cx="867179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 смешанного обучения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дистанционное обу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494" y="2844968"/>
            <a:ext cx="3057525" cy="2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00" y="2310023"/>
            <a:ext cx="352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Roboto"/>
              </a:rPr>
              <a:t>Модель «перевёрнутый класс»</a:t>
            </a:r>
            <a:endParaRPr lang="ru-RU" b="0" i="0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9" y="2310023"/>
            <a:ext cx="7210426" cy="3477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«перевёрнутый класс» построена на двух последовательных процессах: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дает учащимся материал (тексты, видео, </a:t>
            </a:r>
            <a:r>
              <a:rPr lang="ru-RU" sz="20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аудиоподкасты</a:t>
            </a: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самостоятельного изучения дома, тесты на начальное усвоение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занятиях, которые организуются в классе, аудитории или дистанционно, происходит обсуждение и закрепление материала, проводится контрольная оценка знаний, усвоенная теория трансформируется непосредственно в навыки, умения.</a:t>
            </a:r>
            <a:endParaRPr lang="ru-RU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92964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Передвижение по «станциям»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149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Учащихся разделяют на группы и передвигаются по «станциям.: например, станции самостоятельного онлайн-обучения, станции работы в группах, станции взаимодействия «учащиеся-учитель».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ласс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595562"/>
            <a:ext cx="4911257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674" y="365125"/>
            <a:ext cx="785812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«Автономная группа»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349" y="1822450"/>
            <a:ext cx="54483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Признак  деления– разные познавательные потребности, цели.</a:t>
            </a:r>
          </a:p>
          <a:p>
            <a:r>
              <a:rPr lang="ru-RU" dirty="0"/>
              <a:t>Обучение всех этих групп организуется в одном пространстве (в аудитории или на виртуальной площадке). При этом подход к каждой группе – дифференцированный (в контексте её целей).</a:t>
            </a:r>
          </a:p>
        </p:txBody>
      </p:sp>
      <p:pic>
        <p:nvPicPr>
          <p:cNvPr id="8194" name="Picture 2" descr="автономная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15431"/>
            <a:ext cx="43053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7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24" y="365125"/>
            <a:ext cx="90963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Flex-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90688"/>
            <a:ext cx="6477000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занятий происходит в онлайн-режиме. В том числе, в режиме онлайн возможна индивидуальная поддержка учеников учителем.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при «разборе» наиболее сложных моментов доступно очное консультирование, работа в малых группах.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в очном формате могут организовываться встречи учащихся с экспертами, специалистами-практиками.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Они очень «подогревают», мотивируют, не позволяют расслабиться.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Таких встреч может быть немного, но часто они заставляют учащихся находиться в тонусе, укрепляют желание развиваться дальше.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очном формате при модели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часто организуется и контроль знаний.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Профори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20925"/>
            <a:ext cx="381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57" y="542925"/>
            <a:ext cx="10515600" cy="59531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 организации обучения</a:t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905249"/>
            <a:ext cx="23193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57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875" y="1125538"/>
            <a:ext cx="7343775" cy="4370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«Мои ученики будут узнавать новое не от меня,</a:t>
            </a:r>
          </a:p>
          <a:p>
            <a:pPr algn="ctr" eaLnBrk="1" hangingPunct="1">
              <a:defRPr/>
            </a:pPr>
            <a:endParaRPr lang="ru-RU" altLang="ru-RU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они будут открывать это новое сами.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Моя главная задача - помочь им раскрыться,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развить собственные идеи.»</a:t>
            </a:r>
            <a:b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defRPr/>
            </a:pPr>
            <a:r>
              <a:rPr lang="ru-RU" altLang="ru-RU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                                </a:t>
            </a:r>
            <a:r>
              <a:rPr lang="ru-RU" altLang="ru-RU" sz="2400" dirty="0">
                <a:solidFill>
                  <a:srgbClr val="333399"/>
                </a:solidFill>
                <a:latin typeface="Arial" charset="0"/>
                <a:cs typeface="Arial" charset="0"/>
              </a:rPr>
              <a:t>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3429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ФОРМ ОБУЧЕНИЯ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74826" y="1394897"/>
            <a:ext cx="1700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69948"/>
              </p:ext>
            </p:extLst>
          </p:nvPr>
        </p:nvGraphicFramePr>
        <p:xfrm>
          <a:off x="494259" y="1780579"/>
          <a:ext cx="8358809" cy="485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259" y="1780579"/>
                        <a:ext cx="8358809" cy="4850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65235" y="1213929"/>
            <a:ext cx="2868191" cy="5016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Вертушка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Граница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Инструментатор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волейбол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Круговорот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Мысли вслух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Известное в неизвестном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Случайная встреча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Тур по галереи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Интегратор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Лабиринт 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 сокровищ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Ярмарка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Выбор за тобой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Ноу хау-технологии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Снежный ком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5321" y="166999"/>
            <a:ext cx="2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ИННОВАЦИОННЫЕ</a:t>
            </a:r>
            <a:r>
              <a:rPr lang="ru-RU" dirty="0"/>
              <a:t> формы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74826" y="672549"/>
            <a:ext cx="8940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74826" y="692150"/>
            <a:ext cx="0" cy="351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73295" y="682180"/>
            <a:ext cx="11079" cy="745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076662" y="711750"/>
            <a:ext cx="9938" cy="8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682990" y="652949"/>
            <a:ext cx="32479" cy="26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48" y="835360"/>
            <a:ext cx="1414356" cy="105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92" y="526035"/>
            <a:ext cx="1657662" cy="1248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260" y="777664"/>
            <a:ext cx="1367254" cy="1204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88" y="884858"/>
            <a:ext cx="1687777" cy="11231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815382"/>
            <a:ext cx="2008410" cy="11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0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47713" y="136901"/>
            <a:ext cx="8229600" cy="511175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форм: урока, лекции, семинара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464" y="803734"/>
            <a:ext cx="22860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Урок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401" y="639026"/>
            <a:ext cx="3366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Лекция (от лат «чтение»)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8040" y="232589"/>
            <a:ext cx="4619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Семинар  ( от лат. «рассадник знаний»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928" y="2907249"/>
            <a:ext cx="2909097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Типы уроков: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изучения нового материала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усовершенствования знаний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закрепления ЗУН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обобщения и систематизации 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Учетно-контрольные уроки Комбинированные уроки (решаются задачи всех предыдущих типов уроков)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792" y="2906713"/>
            <a:ext cx="2890837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Виды: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систематического курса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Установочные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Итоговые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Проблемная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Монографическая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аудиовизуализация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вдвоем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экспертами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запланированными ошибками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817" y="686932"/>
            <a:ext cx="361870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u="sng" dirty="0">
                <a:latin typeface="Arial" pitchFamily="34" charset="0"/>
                <a:cs typeface="Arial" pitchFamily="34" charset="0"/>
              </a:rPr>
              <a:t>Типы 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«С», имеющие основной целью углубленное изучение определенного тематического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 для основательной проработки определенных тем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исследовательского типа по отдельным проблемам науки.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9777" y="2906713"/>
            <a:ext cx="4968873" cy="3786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 dirty="0">
                <a:latin typeface="Arial" pitchFamily="34" charset="0"/>
                <a:cs typeface="Arial" pitchFamily="34" charset="0"/>
              </a:rPr>
              <a:t>Виды: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Поисковый 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индивидуальной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групповой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в группах по выбору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генераций идей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 круглый стол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Рефлексивный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Просеминар 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Спецсеминар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дискуссия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– исследование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«С»-деловая игра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128915" y="256994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146" idx="0"/>
          </p:cNvCxnSpPr>
          <p:nvPr/>
        </p:nvCxnSpPr>
        <p:spPr>
          <a:xfrm>
            <a:off x="5226548" y="968530"/>
            <a:ext cx="1" cy="320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773321" y="797680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986840" y="2557205"/>
            <a:ext cx="4762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Открытая лекция для студентов НЧИ КФУ прошла в рамках Недели науки | Медиа  портал - Казанский (Приволжский) Федераль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6" y="1288983"/>
            <a:ext cx="2117725" cy="1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1183481"/>
            <a:ext cx="2819400" cy="161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36720"/>
            <a:ext cx="1585914" cy="119082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stCxn id="6146" idx="2"/>
            <a:endCxn id="8" idx="0"/>
          </p:cNvCxnSpPr>
          <p:nvPr/>
        </p:nvCxnSpPr>
        <p:spPr>
          <a:xfrm>
            <a:off x="5226549" y="2700080"/>
            <a:ext cx="30662" cy="20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9" y="935917"/>
            <a:ext cx="1350166" cy="8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7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4286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1" y="452473"/>
            <a:ext cx="2576517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Агитбригада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Аукционы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Бюро добрых дел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ахта памяти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Видеоклип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Вернисаж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с 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Выездной сбор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гостях у…(сказки)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азета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ебаты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День…(гения, именинника, семьи, создателя,  рекордов)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75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Дискотека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ивая газета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аочные путешествия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Записки великих…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онкурсы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Клуб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Кладовая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Классный/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кураторский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Копилка…(театральная)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возьмет миллион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итературно-музыкальная гостиная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Лидер 21 века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кафе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Лучший…(садовод)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111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Марафон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аходки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Неделя… 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гонек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Обучающий телетайп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Открытый микрофон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Олимпиада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арад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Походы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чудес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Пусть говорят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Пять минут про…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инг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Репертуар театра…(здоровья)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Разговор при свечах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мотр…(песни)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Спектакль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Слово за слово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Стена «Калейдоскоп»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Связь времен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6616" y="175474"/>
            <a:ext cx="2871787" cy="67403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Счастливый случай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 книг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анцевальная программа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Театр 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Ток-шоу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Турниры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 поход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Творческая мастерская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сторическая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роки…(мудрости)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естиваль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Философский стул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Что? Где? Когда?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кскурсия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Эрудит «Хочу все знать»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43025" y="400050"/>
            <a:ext cx="7789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43025" y="400050"/>
            <a:ext cx="0" cy="2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3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34286" y="385412"/>
            <a:ext cx="0" cy="237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239500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83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Еще формы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8" y="1800085"/>
            <a:ext cx="5735690" cy="33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899" y="165100"/>
            <a:ext cx="8577263" cy="563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Форма «</a:t>
            </a:r>
            <a:r>
              <a:rPr lang="ru-RU" dirty="0" err="1">
                <a:solidFill>
                  <a:srgbClr val="FF0000"/>
                </a:solidFill>
              </a:rPr>
              <a:t>Квест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971549"/>
            <a:ext cx="11187112" cy="57435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/>
            <a:r>
              <a:rPr lang="kk-KZ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поэтапно разгадывают загадку выбранного сценария со своим сюжетом, героями и  неожиданными поворотами.</a:t>
            </a:r>
            <a:endParaRPr lang="kk-K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k-KZ" sz="16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Примеры сценариев квеста в помещении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Приключение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 Задача команды найти ответ на поставленную загадку. Ответ можно получить только пройдя целый ряд заданий на смекалку, на хитрость, на ловкость. Большинство заданий рассчитаны на командную работу.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Расследование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У каждого участника команды есть своя роль (расследователь, шпион, советник и др.). В начале квеста ведущий рассказывает команде историю  о происшествии. За время программы необходимо раскрыть преступления. Команду ждут неожиданные повороты событий и интересная развязка (</a:t>
            </a:r>
            <a:r>
              <a:rPr lang="kk-KZ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http://www.golden-field.org/timbilding-v-pomeshchenii/kvest-v-pomeshchenii\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и интересная развязка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Киномастерская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Во время квеста команда снимает небольшой ролик о том, какие события разворачивались в их команде во время программы.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 конце все команды все вместе смотрят презентации своих роликов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Командообразующий квест в помещении может длиться от 1,5 до 4 часов.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-241722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72BF84D-15C5-4FEE-AC00-F6A69876C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57103"/>
            <a:ext cx="5157787" cy="1464066"/>
          </a:xfrm>
        </p:spPr>
        <p:txBody>
          <a:bodyPr>
            <a:normAutofit fontScale="92500" lnSpcReduction="20000"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«Литературное кафе»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KZ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EB3BCE-53EA-43F4-93A0-44D6BF3CA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041010"/>
            <a:ext cx="5160960" cy="1464066"/>
          </a:xfrm>
        </p:spPr>
        <p:txBody>
          <a:bodyPr>
            <a:normAutofit fontScale="92500" lnSpcReduction="20000"/>
          </a:bodyPr>
          <a:lstStyle/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«Вертушка»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KZ" dirty="0"/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7FFE1F75-1ED9-44E2-907F-FF6DA62945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60774"/>
            <a:ext cx="4801357" cy="3868340"/>
          </a:xfrm>
        </p:spPr>
      </p:pic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EBC138FC-1C7A-4678-B698-24833C290754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83500298"/>
              </p:ext>
            </p:extLst>
          </p:nvPr>
        </p:nvGraphicFramePr>
        <p:xfrm>
          <a:off x="6490494" y="2047733"/>
          <a:ext cx="4568825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Слайд" r:id="rId4" imgW="4568900" imgH="3425883" progId="PowerPoint.Slide.12">
                  <p:embed/>
                </p:oleObj>
              </mc:Choice>
              <mc:Fallback>
                <p:oleObj name="Слайд" r:id="rId4" imgW="4568900" imgH="3425883" progId="PowerPoint.Slide.12">
                  <p:embed/>
                  <p:pic>
                    <p:nvPicPr>
                      <p:cNvPr id="1126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0494" y="2047733"/>
                        <a:ext cx="4568825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4">
            <a:extLst>
              <a:ext uri="{FF2B5EF4-FFF2-40B4-BE49-F238E27FC236}">
                <a16:creationId xmlns:a16="http://schemas.microsoft.com/office/drawing/2014/main" id="{5C7BB0FA-9F6B-438A-8FB1-82CC4176E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718" y="5816990"/>
            <a:ext cx="5286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Методика «Истории жизни»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72758A-31A4-41A7-9FC2-A472361AD8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" y="0"/>
            <a:ext cx="1680403" cy="10410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3F06E2-EB5A-4527-AEF3-C516C01E7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5" y="0"/>
            <a:ext cx="1610298" cy="9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40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24074" y="365125"/>
            <a:ext cx="9229725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Форма «Инструментатор»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2" name="Object 1"/>
          <p:cNvGraphicFramePr>
            <a:graphicFrameLocks noChangeAspect="1"/>
          </p:cNvGraphicFramePr>
          <p:nvPr/>
        </p:nvGraphicFramePr>
        <p:xfrm>
          <a:off x="2595564" y="1571626"/>
          <a:ext cx="7000875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1571626"/>
                        <a:ext cx="7000875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38314" y="164306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Педагог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667125" y="185737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 descr="C:\Users\Zuhra\Desktop\0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428751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8689975" y="29273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Регулировщик времени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8616950" y="3595689"/>
            <a:ext cx="59690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586539" y="641985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Техника «Шаги мудрости» (ключи к ЕНТ)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40F56D1-0F5E-49D3-9857-A2E1C92AA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388" y="589818"/>
            <a:ext cx="5183188" cy="191525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«Остров сокровищ»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KZ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162E1B-D85C-4ECA-B50A-85560F328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589818"/>
            <a:ext cx="5160962" cy="14640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«Ярмарка»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KZ" dirty="0"/>
          </a:p>
        </p:txBody>
      </p:sp>
      <p:pic>
        <p:nvPicPr>
          <p:cNvPr id="7" name="Picture 2" descr="C:\Users\Zuhra\Desktop\20150303_101101.jpg">
            <a:extLst>
              <a:ext uri="{FF2B5EF4-FFF2-40B4-BE49-F238E27FC236}">
                <a16:creationId xmlns:a16="http://schemas.microsoft.com/office/drawing/2014/main" id="{D4E0D928-B918-4FA3-8073-1BEB50627A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384606"/>
            <a:ext cx="4959179" cy="31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AECA597D-8ECC-46CB-8B25-2A46AEC5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5672113"/>
            <a:ext cx="4178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Жетонный метод,  Опорные карточки Шаталова, Видеоролик </a:t>
            </a:r>
          </a:p>
        </p:txBody>
      </p:sp>
      <p:pic>
        <p:nvPicPr>
          <p:cNvPr id="9" name="Picture 2" descr="C:\Users\Zuhra\Desktop\20150303_094226.jpg">
            <a:extLst>
              <a:ext uri="{FF2B5EF4-FFF2-40B4-BE49-F238E27FC236}">
                <a16:creationId xmlns:a16="http://schemas.microsoft.com/office/drawing/2014/main" id="{9C883B35-4521-4FE9-BDA5-D243C056051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74044"/>
            <a:ext cx="5183188" cy="334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15337A7-FD72-4ACB-B1E7-A39A24B2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6" y="5625391"/>
            <a:ext cx="5408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н/р Диагностика  девиации в деятельности ПП</a:t>
            </a:r>
          </a:p>
        </p:txBody>
      </p:sp>
    </p:spTree>
    <p:extLst>
      <p:ext uri="{BB962C8B-B14F-4D97-AF65-F5344CB8AC3E}">
        <p14:creationId xmlns:p14="http://schemas.microsoft.com/office/powerpoint/2010/main" val="130089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1C72A21-429C-45C0-A644-06597158C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8838" y="548640"/>
            <a:ext cx="5160963" cy="1421863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Воршоп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23A8F8-1816-4E3C-B3A8-0CD7BA05F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1751550"/>
            <a:ext cx="5160964" cy="4438113"/>
          </a:xfrm>
        </p:spPr>
        <p:txBody>
          <a:bodyPr>
            <a:normAutofit fontScale="85000" lnSpcReduction="20000"/>
          </a:bodyPr>
          <a:lstStyle/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«Воркшоп»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едставляет как интенсивное учебное мероприятие, на котором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учатся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собственной активной работе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личный опыт и профессиональные знания и умения,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имеющиеся у них по теме воркшопа.  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умело контролирует процесс, направляет деятельность группы.</a:t>
            </a:r>
          </a:p>
          <a:p>
            <a:endParaRPr lang="ru-KZ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FCD48D-EB08-4FBA-9ABF-FC5A39923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83212"/>
            <a:ext cx="5183188" cy="1421863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 «Вебинар»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KZ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AA62E1-85E7-4558-869B-732ADF5B0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3129" y="1751550"/>
            <a:ext cx="5183188" cy="402323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Вебинар (от англ. “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”) – это интерактивное онлайн мероприятие, проводимое в режиме реального времени посредством сети Интернет.</a:t>
            </a:r>
          </a:p>
          <a:p>
            <a:endParaRPr lang="ru-KZ" dirty="0"/>
          </a:p>
        </p:txBody>
      </p:sp>
      <p:pic>
        <p:nvPicPr>
          <p:cNvPr id="7" name="Picture 1" descr="C:\Users\Zuhra\Desktop\imgpreview.jpg">
            <a:extLst>
              <a:ext uri="{FF2B5EF4-FFF2-40B4-BE49-F238E27FC236}">
                <a16:creationId xmlns:a16="http://schemas.microsoft.com/office/drawing/2014/main" id="{BB76750A-838A-40CA-A045-72B46799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5615745"/>
            <a:ext cx="1634614" cy="11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77A624A-2CC2-4B83-BACC-3CDC780AE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55002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dirty="0" err="1">
                <a:latin typeface="Arial" panose="020B0604020202020204" pitchFamily="34" charset="0"/>
              </a:rPr>
              <a:t>Фопель</a:t>
            </a:r>
            <a:r>
              <a:rPr lang="ru-RU" sz="1400" dirty="0">
                <a:latin typeface="Arial" panose="020B0604020202020204" pitchFamily="34" charset="0"/>
              </a:rPr>
              <a:t> К.В. «Эффективный </a:t>
            </a:r>
            <a:r>
              <a:rPr lang="ru-RU" sz="1400" dirty="0" err="1">
                <a:latin typeface="Arial" panose="020B0604020202020204" pitchFamily="34" charset="0"/>
              </a:rPr>
              <a:t>воршоп</a:t>
            </a:r>
            <a:r>
              <a:rPr lang="ru-RU" sz="1400" dirty="0">
                <a:latin typeface="Arial" panose="020B0604020202020204" pitchFamily="34" charset="0"/>
              </a:rPr>
              <a:t>. Динамическое обучение» М, 2003.-268с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EF49F-1CB7-45F0-A519-B1FE7385A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" y="35291"/>
            <a:ext cx="1610298" cy="1213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0C700A-568F-4F93-8778-FA78A31AE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12" y="35291"/>
            <a:ext cx="1610298" cy="1213272"/>
          </a:xfrm>
          <a:prstGeom prst="rect">
            <a:avLst/>
          </a:prstGeom>
        </p:spPr>
      </p:pic>
      <p:pic>
        <p:nvPicPr>
          <p:cNvPr id="11" name="Picture 3" descr="webinar">
            <a:extLst>
              <a:ext uri="{FF2B5EF4-FFF2-40B4-BE49-F238E27FC236}">
                <a16:creationId xmlns:a16="http://schemas.microsoft.com/office/drawing/2014/main" id="{4B49DCED-4C3A-4837-A9AB-3CFB4E43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2" y="3552996"/>
            <a:ext cx="3110579" cy="265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67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800224" y="365125"/>
            <a:ext cx="9553575" cy="1325563"/>
          </a:xfrm>
        </p:spPr>
        <p:txBody>
          <a:bodyPr/>
          <a:lstStyle/>
          <a:p>
            <a:r>
              <a:rPr lang="ru-RU" dirty="0"/>
              <a:t>Форма «Снежный ком» (игра «Знаток»)</a:t>
            </a:r>
          </a:p>
        </p:txBody>
      </p:sp>
      <p:pic>
        <p:nvPicPr>
          <p:cNvPr id="21507" name="Picture 2" descr="SAM_7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47925"/>
            <a:ext cx="60721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9613" y="6257925"/>
            <a:ext cx="34004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Формы воспитательной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Понятие и сущность формы обучения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005137"/>
            <a:ext cx="5124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90700" y="365125"/>
            <a:ext cx="9563100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«Выбор за тобой»</a:t>
            </a:r>
          </a:p>
        </p:txBody>
      </p:sp>
      <p:pic>
        <p:nvPicPr>
          <p:cNvPr id="18435" name="Picture 1" descr="C:\Учгод14-15\фото 14+7 лет\арт терапия на камнях\Screenshot_2015-01-13-09-47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12" y="1721272"/>
            <a:ext cx="405728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Учгод14-15\фото 14+7 лет\фото Арт СПиС4к\SAM_1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07" y="1582751"/>
            <a:ext cx="3916094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595360" y="5647581"/>
            <a:ext cx="3078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</a:t>
            </a:r>
            <a:r>
              <a:rPr lang="ru-RU" sz="1800" dirty="0" err="1">
                <a:latin typeface="Arial" panose="020B0604020202020204" pitchFamily="34" charset="0"/>
              </a:rPr>
              <a:t>Кардмейкинг</a:t>
            </a:r>
            <a:r>
              <a:rPr lang="ru-RU" sz="1800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506512" y="5526510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«Арт-терапия на камнях»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«Выбор за тобой» в воспитательной работе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85875"/>
            <a:ext cx="8275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85974" y="306388"/>
            <a:ext cx="8924925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«Лабиринт»</a:t>
            </a:r>
          </a:p>
        </p:txBody>
      </p:sp>
      <p:pic>
        <p:nvPicPr>
          <p:cNvPr id="22531" name="Picture 2" descr="C:\Users\Zuhra\Desktop\20150214_092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500563"/>
            <a:ext cx="1928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9310688" y="5000626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метод 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057900" y="1571625"/>
            <a:ext cx="554355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354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1 уровень сложности вопрос (три геометрические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2 уровень сложности (две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3 Легкий уровень сложности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(1 фигуру). </a:t>
            </a:r>
          </a:p>
          <a:p>
            <a:pPr algn="just" eaLnBrk="1" hangingPunct="1">
              <a:spcBef>
                <a:spcPct val="0"/>
              </a:spcBef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22534" name="Picture 6" descr="C:\Учгод14-15\ФОТО 15г\ПиП3кЖетоный метод РК1\20150303_123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89906"/>
            <a:ext cx="485775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8524876" y="6429376"/>
            <a:ext cx="1928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Видео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038349" y="193675"/>
            <a:ext cx="8943975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«Мысли вслух»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739063" y="647382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«Коллективных записей»</a:t>
            </a:r>
          </a:p>
        </p:txBody>
      </p:sp>
      <p:pic>
        <p:nvPicPr>
          <p:cNvPr id="23556" name="Picture 2" descr="SAM_7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500188"/>
            <a:ext cx="66436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«Известное в Неизвестном»</a:t>
            </a:r>
          </a:p>
        </p:txBody>
      </p:sp>
      <p:pic>
        <p:nvPicPr>
          <p:cNvPr id="24579" name="Picture 3" descr="C:\Users\Zuhra\Desktop\H3BFffXT8186CbUmPxjabye4TH4N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71700"/>
            <a:ext cx="6286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738814" y="5857876"/>
            <a:ext cx="617696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Например, историки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«Музея» (название улиц)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8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47875" y="234950"/>
            <a:ext cx="8948738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«Круговорот»</a:t>
            </a:r>
          </a:p>
        </p:txBody>
      </p:sp>
      <p:pic>
        <p:nvPicPr>
          <p:cNvPr id="27651" name="Picture 2" descr="C:\Users\Zuhra\Desktop\практические-рабо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286000"/>
            <a:ext cx="3384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7881938" y="1214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0" name="Слайд" r:id="rId4" imgW="4568900" imgH="3425883" progId="PowerPoint.Slide.12">
                  <p:embed/>
                </p:oleObj>
              </mc:Choice>
              <mc:Fallback>
                <p:oleObj name="Слайд" r:id="rId4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38" y="1214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881188" y="4429125"/>
          <a:ext cx="240506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" name="Слайд" r:id="rId6" imgW="4568900" imgH="3425883" progId="PowerPoint.Slide.12">
                  <p:embed/>
                </p:oleObj>
              </mc:Choice>
              <mc:Fallback>
                <p:oleObj name="Слайд" r:id="rId6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4429125"/>
                        <a:ext cx="240506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730"/>
              </p:ext>
            </p:extLst>
          </p:nvPr>
        </p:nvGraphicFramePr>
        <p:xfrm>
          <a:off x="1940719" y="1394620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2"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719" y="1394620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8262938" y="4643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3" name="Слайд" r:id="rId8" imgW="4568900" imgH="3425883" progId="PowerPoint.Slide.12">
                  <p:embed/>
                </p:oleObj>
              </mc:Choice>
              <mc:Fallback>
                <p:oleObj name="Слайд" r:id="rId8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4643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2786062" y="1980130"/>
            <a:ext cx="71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8882064" y="1785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738439" y="492918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9167814" y="5214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4524375" y="1928814"/>
            <a:ext cx="85725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524750" y="200025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739064" y="5572125"/>
            <a:ext cx="928687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4095751" y="5429251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7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7648574" y="365125"/>
            <a:ext cx="3705225" cy="1325563"/>
          </a:xfrm>
        </p:spPr>
        <p:txBody>
          <a:bodyPr/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 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265579" y="1690688"/>
            <a:ext cx="7419974" cy="5167312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англ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«случайная встреча», «первый опыт», «неожиданное столкновение».</a:t>
            </a:r>
          </a:p>
          <a:p>
            <a:pPr marL="0" indent="0" algn="just"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Через игровое пространство, взаимодействие, в безопасном режиме  Интернет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представляются проблемы, загадки, задачи,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происходит стимулирование развития мышления и способности использования своих скрытых ресурсов.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на специальности журналистики можно через интернет организовать игры: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дрЕвNостей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…»,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неизвестных фактов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/История»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Рисунок 3" descr="C:\2012-2013 уч год 151112\рисунки\Рисунок1.jpg дист обуч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" y="1271588"/>
            <a:ext cx="39284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" descr="D:\Users\Светланка\Pictures\картинки\Интернет\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4" y="2900363"/>
            <a:ext cx="167774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0" y="58316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65125"/>
            <a:ext cx="8991600" cy="13255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«Связь времен»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661182" y="1457325"/>
            <a:ext cx="10692618" cy="93418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ru-RU" dirty="0"/>
              <a:t>Замечательные истории, которые происходили или могли произойти с участниками.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677FB2-5ADB-42FF-9A52-7A1C7A34B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4" y="3266654"/>
            <a:ext cx="1610298" cy="121327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3CDE3DC-166B-4058-86BD-E7530CCACCE3}"/>
              </a:ext>
            </a:extLst>
          </p:cNvPr>
          <p:cNvSpPr txBox="1">
            <a:spLocks/>
          </p:cNvSpPr>
          <p:nvPr/>
        </p:nvSpPr>
        <p:spPr>
          <a:xfrm>
            <a:off x="2362200" y="3266654"/>
            <a:ext cx="933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«Интересные факты великих людей»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3E3F20EF-A520-4173-877D-1F73A26AFFC4}"/>
              </a:ext>
            </a:extLst>
          </p:cNvPr>
          <p:cNvSpPr txBox="1">
            <a:spLocks/>
          </p:cNvSpPr>
          <p:nvPr/>
        </p:nvSpPr>
        <p:spPr>
          <a:xfrm>
            <a:off x="506437" y="5092505"/>
            <a:ext cx="10847363" cy="10844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/>
              <a:t>Расскажите о замечательных и удивительных событиях, которые происходили в жизни великих людей.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4891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задание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«Репортаж с места события 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703385" y="1913206"/>
            <a:ext cx="10583740" cy="4559032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Найдите в учреждении, в городе что-либо интересное или узнайте о каком – ни будь замечательном предстоящем событии и опишите 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68A05-9A88-41E8-BC80-F061412DC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5" y="3871173"/>
            <a:ext cx="1610298" cy="121327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FE75C2-34C4-4498-AD45-96E44D9CF37C}"/>
              </a:ext>
            </a:extLst>
          </p:cNvPr>
          <p:cNvSpPr txBox="1">
            <a:spLocks/>
          </p:cNvSpPr>
          <p:nvPr/>
        </p:nvSpPr>
        <p:spPr>
          <a:xfrm>
            <a:off x="2023913" y="3981400"/>
            <a:ext cx="9464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«Очерк о прекрасном, удивительном, невероятном» 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C3621E80-EADF-4D3C-BC1C-81DA5C27747C}"/>
              </a:ext>
            </a:extLst>
          </p:cNvPr>
          <p:cNvSpPr txBox="1">
            <a:spLocks/>
          </p:cNvSpPr>
          <p:nvPr/>
        </p:nvSpPr>
        <p:spPr>
          <a:xfrm>
            <a:off x="1055077" y="5084445"/>
            <a:ext cx="10197978" cy="8179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Напишите о человеке, который вас удивил, образовал, поразил, сыграл важную роль в вашей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41537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707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Заочные экскурсии по городам и странам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630238" algn="just">
              <a:defRPr/>
            </a:pPr>
            <a:r>
              <a:rPr lang="ru-RU" dirty="0"/>
              <a:t>Несколько групп разрабатывают свой проект, и все проекты образуют некую систему, позволяющую и участникам и свидетелям узнать, увидеть, понять и полюбить то удивительное, что отличает каждый город, страну, носителей науки, представляющих определенную культуру.</a:t>
            </a:r>
          </a:p>
          <a:p>
            <a:pPr marL="0" indent="630238" algn="just">
              <a:defRPr/>
            </a:pPr>
            <a:r>
              <a:rPr lang="ru-RU" dirty="0"/>
              <a:t>Цель – собрать необходимую информацию, звуковой и видеоряд и представить это в самых различных (игровые традиции, кино, радио, вещи – свидетели эпохи) формах зрителям и слушателям. И главное добиться интереса, удивления и восхищения.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Понятие «Форма»</a:t>
            </a:r>
            <a:r>
              <a:rPr lang="ru-RU" b="1" i="1" dirty="0"/>
              <a:t>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(от лат.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forma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185" y="1488000"/>
            <a:ext cx="10515600" cy="103011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наружный вид, внешнее очертание,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определенный, установленный порядок.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6" y="-111223"/>
            <a:ext cx="2886074" cy="193684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C793E82-6F05-45EF-A17C-1FA3B283BC23}"/>
              </a:ext>
            </a:extLst>
          </p:cNvPr>
          <p:cNvSpPr txBox="1">
            <a:spLocks/>
          </p:cNvSpPr>
          <p:nvPr/>
        </p:nvSpPr>
        <p:spPr>
          <a:xfrm>
            <a:off x="1032803" y="3236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solidFill>
                  <a:srgbClr val="C00000"/>
                </a:solidFill>
              </a:rPr>
              <a:t>Понятие «Форма обучения»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7D2A3030-5EB1-44E8-BE60-A12235EEF27B}"/>
              </a:ext>
            </a:extLst>
          </p:cNvPr>
          <p:cNvSpPr txBox="1">
            <a:spLocks/>
          </p:cNvSpPr>
          <p:nvPr/>
        </p:nvSpPr>
        <p:spPr>
          <a:xfrm>
            <a:off x="904876" y="4726745"/>
            <a:ext cx="9519284" cy="1751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Определяется, 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образом  должен быть организован процесс обучения.</a:t>
            </a:r>
          </a:p>
          <a:p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191EFBDB-3808-4815-85DC-26D6F6F9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86" y="4211094"/>
            <a:ext cx="2182040" cy="231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0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00275" y="164984"/>
            <a:ext cx="9153525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Вечер-концерт «Рассказ о любимых книгах»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838200" y="1490547"/>
            <a:ext cx="10515600" cy="468641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присутствии зрителей любители чтения должны увлекательно рассказать о своих любимых книгах, мастерски прочитать или инсценировать отрывки, исполнить стихи.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подготовить стенд и материалы о книгах, времени, авторах. Желательно вернисаж  - репродукции картин, помогающие уловить вкус и прелесть эпохи.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3" y="277275"/>
            <a:ext cx="1610298" cy="121327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D8E35A-63F9-4B6C-BA95-D3A38372151D}"/>
              </a:ext>
            </a:extLst>
          </p:cNvPr>
          <p:cNvSpPr txBox="1">
            <a:spLocks/>
          </p:cNvSpPr>
          <p:nvPr/>
        </p:nvSpPr>
        <p:spPr>
          <a:xfrm>
            <a:off x="2384474" y="3456500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Выездной сбор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CBE95-C767-457B-9A5F-953E63A4A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3" y="3679648"/>
            <a:ext cx="1610298" cy="1213272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3F79DB87-BA34-494C-ABB1-DA74380CB2E5}"/>
              </a:ext>
            </a:extLst>
          </p:cNvPr>
          <p:cNvSpPr txBox="1">
            <a:spLocks/>
          </p:cNvSpPr>
          <p:nvPr/>
        </p:nvSpPr>
        <p:spPr>
          <a:xfrm>
            <a:off x="1308295" y="4446643"/>
            <a:ext cx="10045505" cy="15486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Желающие обмениваются опытом.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научение социальной жизни в реальных условиях. Формирование устойчивых социальных ценностей: готовности и способности к продуктивному общению, взаимопомощи, поддержки, доброты. </a:t>
            </a:r>
          </a:p>
        </p:txBody>
      </p:sp>
    </p:spTree>
    <p:extLst>
      <p:ext uri="{BB962C8B-B14F-4D97-AF65-F5344CB8AC3E}">
        <p14:creationId xmlns:p14="http://schemas.microsoft.com/office/powerpoint/2010/main" val="3667738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889098" y="244053"/>
            <a:ext cx="9464702" cy="12132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театр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72406"/>
            <a:ext cx="10515600" cy="1480283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театра – эмоционально приблизить изучаемый на уроках материал, путем создания соответствующих текстов; стихотворных задач, художественных картин, подлежащих описанию, сочинений тематических диктантов, литературных соревнований и конкурсов, предметных дуэлей и спектаклей экспедиций, деловых, поисковых, ролевых игр и спектаклей на иностранных языках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2" y="48831"/>
            <a:ext cx="1610298" cy="1213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2E462E-ED2A-4F37-A28C-960041579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2" y="3674208"/>
            <a:ext cx="1610298" cy="1213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CA2AD-96FD-4230-8EA4-267DF1F4831D}"/>
              </a:ext>
            </a:extLst>
          </p:cNvPr>
          <p:cNvSpPr txBox="1"/>
          <p:nvPr/>
        </p:nvSpPr>
        <p:spPr>
          <a:xfrm>
            <a:off x="3046828" y="380531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телетайп</a:t>
            </a:r>
            <a:endParaRPr lang="ru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6CD233AA-31ED-4BA5-BCF6-CB7ECBB65EF0}"/>
              </a:ext>
            </a:extLst>
          </p:cNvPr>
          <p:cNvSpPr txBox="1">
            <a:spLocks/>
          </p:cNvSpPr>
          <p:nvPr/>
        </p:nvSpPr>
        <p:spPr>
          <a:xfrm>
            <a:off x="1081605" y="4555801"/>
            <a:ext cx="10515600" cy="18179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рассказывают о том удивительном и интересном, что произошло. Об открытиях, победах. Мир обучающих новостей. Новости из Интернета. </a:t>
            </a:r>
          </a:p>
        </p:txBody>
      </p:sp>
    </p:spTree>
    <p:extLst>
      <p:ext uri="{BB962C8B-B14F-4D97-AF65-F5344CB8AC3E}">
        <p14:creationId xmlns:p14="http://schemas.microsoft.com/office/powerpoint/2010/main" val="518537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Газета «…Кладовая»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этой газете желающие описывают свой (или чей-нибудь) опыт, идеи и предложения, успехи. </a:t>
            </a:r>
          </a:p>
          <a:p>
            <a:pPr eaLnBrk="1" hangingPunct="1"/>
            <a:r>
              <a:rPr lang="ru-RU" altLang="ru-RU" dirty="0"/>
              <a:t>Например, кулинарные рецепты, народные средства лечения…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6D13E8F-AC64-455E-941A-2154A1AB3888}"/>
              </a:ext>
            </a:extLst>
          </p:cNvPr>
          <p:cNvSpPr txBox="1">
            <a:spLocks/>
          </p:cNvSpPr>
          <p:nvPr/>
        </p:nvSpPr>
        <p:spPr>
          <a:xfrm>
            <a:off x="1808719" y="3797300"/>
            <a:ext cx="9846212" cy="802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Турпоход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5E30F1-D7B5-4CB9-828F-42FCD1272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5" y="3591703"/>
            <a:ext cx="1610298" cy="1213272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4B1EBF6-F28E-403A-822A-27960E7D48B7}"/>
              </a:ext>
            </a:extLst>
          </p:cNvPr>
          <p:cNvSpPr txBox="1">
            <a:spLocks/>
          </p:cNvSpPr>
          <p:nvPr/>
        </p:nvSpPr>
        <p:spPr>
          <a:xfrm>
            <a:off x="1083949" y="4967678"/>
            <a:ext cx="10515600" cy="134087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Событие, которое следует заслужить, подготовить, осуществить, проанализировать и повторить в новом качестве.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договаривается помогать педагогически запущенным детям,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Избавиться всем от вредных привычек</a:t>
            </a:r>
          </a:p>
          <a:p>
            <a:endParaRPr lang="ru-RU" altLang="ru-RU" sz="1800" dirty="0"/>
          </a:p>
          <a:p>
            <a:pPr>
              <a:buFont typeface="Arial" panose="020B0604020202020204" pitchFamily="34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29469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57425" y="274639"/>
            <a:ext cx="7953375" cy="7254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«Эрудит: Хочу все знать»</a:t>
            </a:r>
          </a:p>
        </p:txBody>
      </p:sp>
      <p:pic>
        <p:nvPicPr>
          <p:cNvPr id="25605" name="Picture 4" descr="C:\2012-2013 уч год 151112\фото 2012-2013г\Фото Артек 13\Артек 3-4 день\SAM_4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85876"/>
            <a:ext cx="3571875" cy="141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BBEBE35-4D41-429D-A62D-576D3B3519A0}"/>
              </a:ext>
            </a:extLst>
          </p:cNvPr>
          <p:cNvSpPr txBox="1">
            <a:spLocks/>
          </p:cNvSpPr>
          <p:nvPr/>
        </p:nvSpPr>
        <p:spPr>
          <a:xfrm>
            <a:off x="1403694" y="3569031"/>
            <a:ext cx="916305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«Галерея»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13775-7B14-49DF-BB93-9CA10D79A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3" y="3390362"/>
            <a:ext cx="1610298" cy="1213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D2D6FE-819C-48E5-8B5B-5DDE9DF1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02" y="4187169"/>
            <a:ext cx="6073727" cy="2299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C1BB77-9A44-420E-8551-3FA2F6D37673}"/>
              </a:ext>
            </a:extLst>
          </p:cNvPr>
          <p:cNvSpPr txBox="1"/>
          <p:nvPr/>
        </p:nvSpPr>
        <p:spPr>
          <a:xfrm>
            <a:off x="7559113" y="5888040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Например, </a:t>
            </a:r>
            <a:r>
              <a:rPr lang="ru-RU" dirty="0" err="1"/>
              <a:t>сылки</a:t>
            </a:r>
            <a:r>
              <a:rPr lang="ru-RU" dirty="0"/>
              <a:t> интернета, </a:t>
            </a:r>
            <a:r>
              <a:rPr lang="ru-RU" dirty="0" err="1"/>
              <a:t>Аселя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14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68294-2A62-483A-84C9-A7F22823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«Ноу-Хау технологии»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CF0055-9003-49A7-ADD1-F61D8229D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«Круг» </a:t>
            </a:r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A7D5D-C895-4A18-BB30-FD6D89879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8" y="44028"/>
            <a:ext cx="1610298" cy="1213272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E6753D8-3605-4E5B-8231-2DAECCE34A88}"/>
              </a:ext>
            </a:extLst>
          </p:cNvPr>
          <p:cNvSpPr txBox="1">
            <a:spLocks noGrp="1" noChangeArrowheads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Проектная технология обучения.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Технология публичной презентации и выступления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Выставка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ADD1D51-C403-486E-8EC9-5EB78AEE8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4" y="6124575"/>
            <a:ext cx="32105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 dirty="0">
                <a:latin typeface="Arial" panose="020B0604020202020204" pitchFamily="34" charset="0"/>
              </a:rPr>
              <a:t>Мультфильм «Город героев»</a:t>
            </a:r>
          </a:p>
        </p:txBody>
      </p:sp>
      <p:pic>
        <p:nvPicPr>
          <p:cNvPr id="8" name="Рисунок 1" descr="C:\Users\Zuhra\Desktop\imgpreview (1).jpg">
            <a:extLst>
              <a:ext uri="{FF2B5EF4-FFF2-40B4-BE49-F238E27FC236}">
                <a16:creationId xmlns:a16="http://schemas.microsoft.com/office/drawing/2014/main" id="{8A57E405-99EB-4C63-950D-C2B11CB1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89" y="4022176"/>
            <a:ext cx="1719336" cy="18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2012-2013 уч год 151112\фото 2012-2013г\Фото Артек 13\фото артек для стенда\IMG_8917.jpg">
            <a:extLst>
              <a:ext uri="{FF2B5EF4-FFF2-40B4-BE49-F238E27FC236}">
                <a16:creationId xmlns:a16="http://schemas.microsoft.com/office/drawing/2014/main" id="{5C69AB9C-2494-4FE9-A6DA-E3D70334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9691"/>
            <a:ext cx="4419186" cy="371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059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5" y="349251"/>
            <a:ext cx="8229600" cy="3683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 по формам обучения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52850" y="1012874"/>
            <a:ext cx="8120063" cy="5116464"/>
          </a:xfrm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Садвакасова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З.М. Инновационные формы учебно-воспитательного процесса в вузе: учебно-метод пособие – Алматы: Казак университеты, 2015.-100с.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З.А.,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Мынбаева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А.К.,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Садвакасова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З.М. Активные методы и формы в подготовке будущих специалистов. Алматы: Казак университеты, 2005.- 115 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Лизинский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Приемы и формы в воспитании. – М., Центр «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Пед.поиск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2004. – 160с.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Лизинский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Инновационные формы обучения.- М, 2008.-180с.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Ромашкова Е.И. Картотека форм познавательной деятельности учащихся. М., 2009.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 И.М.Формы учебной работы в средней школе - Москва.: «Просвещение» - 1988.-160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Ибрагимов И.Г. Форма организации обучения как дидактическая категория   // Педагогика. - №6-2009. – С. 11-21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обучение. Сочетание традиционных форм обучения с элементами электронного обучения.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https://pro-sensys.com/info/articles/electude/smeshannoe-obuchenie/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 2020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https://habr.com/ru/company/vdsina/blog/548386/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449263" algn="just">
              <a:buFont typeface="+mj-lt"/>
              <a:buAutoNum type="arabicPeriod"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449263">
              <a:buFont typeface="+mj-lt"/>
              <a:buAutoNum type="arabicPeriod"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Рисунок 8" descr="Рисунок1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49251"/>
            <a:ext cx="63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" y="1480905"/>
            <a:ext cx="3476627" cy="46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43162" y="365125"/>
            <a:ext cx="8910637" cy="1325563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«Инновационная форма» в УВП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19624" y="1844675"/>
            <a:ext cx="6734175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531813" algn="just">
              <a:buFontTx/>
              <a:buChar char="-"/>
              <a:defRPr/>
            </a:pPr>
            <a:r>
              <a:rPr lang="ru-RU" sz="2000" dirty="0">
                <a:latin typeface="Arial" charset="0"/>
                <a:cs typeface="Arial" charset="0"/>
              </a:rPr>
              <a:t>это внутренняя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ОРГАНИЗАЦИЯ,  </a:t>
            </a:r>
          </a:p>
          <a:p>
            <a:pPr marL="0" indent="0" algn="just">
              <a:buNone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т.е.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определенная упорядоченность</a:t>
            </a:r>
            <a:r>
              <a:rPr lang="ru-RU" sz="2000" dirty="0">
                <a:latin typeface="Arial" charset="0"/>
                <a:cs typeface="Arial" charset="0"/>
              </a:rPr>
              <a:t>, </a:t>
            </a:r>
          </a:p>
          <a:p>
            <a:pPr marL="0" indent="0" algn="just">
              <a:buNone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направленная на достижение совершенства, с учетом целей, особенностей содержания познавательного материала, возрастных, индивидуальных особенностей, временем, местом и других факторов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влияющих на качество и мотивацию</a:t>
            </a:r>
            <a:r>
              <a:rPr lang="ru-RU" sz="2000" i="1" dirty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личности.</a:t>
            </a:r>
          </a:p>
        </p:txBody>
      </p:sp>
      <p:pic>
        <p:nvPicPr>
          <p:cNvPr id="3076" name="Picture 4" descr="Урок%20и%20Ит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547688"/>
            <a:ext cx="1063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432271077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2424113"/>
            <a:ext cx="323551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8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</a:rPr>
              <a:t>Форма обучения как дидактическая категория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10000" y="1825625"/>
            <a:ext cx="7543800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обозначает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внешнюю сторону организации учебного процесса, которая связана с </a:t>
            </a:r>
            <a:endParaRPr lang="en-US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количеством обучаемых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учащихся, </a:t>
            </a: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и местом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обучения, </a:t>
            </a:r>
          </a:p>
          <a:p>
            <a:pPr marL="0" indent="266700" algn="just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порядком его осуществления</a:t>
            </a:r>
            <a:r>
              <a:rPr lang="ru-RU" altLang="ru-RU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Ибрагимов И.Г.)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105819"/>
            <a:ext cx="2819400" cy="26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 отвечает на вопросы: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0263" y="1690688"/>
            <a:ext cx="9772650" cy="44386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631825">
              <a:buFont typeface="Arial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КОГДА, ГДЕ, КТО И КАК</a:t>
            </a:r>
            <a:r>
              <a:rPr lang="ru-RU" dirty="0">
                <a:latin typeface="Arial" pitchFamily="34" charset="0"/>
                <a:cs typeface="Arial" pitchFamily="34" charset="0"/>
              </a:rPr>
              <a:t> обучается/воспитывается. </a:t>
            </a:r>
          </a:p>
          <a:p>
            <a:pPr marL="0" indent="631825" algn="just">
              <a:buFont typeface="Arial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631825">
              <a:buFont typeface="Arial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Форма в УВП определяет, 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в реальных условиях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организовать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эффективнее познавательный процесс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pic>
        <p:nvPicPr>
          <p:cNvPr id="7172" name="Picture 4" descr="C:\2012-2013 уч год 151112\рисунки\задумалсяопро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1857377"/>
            <a:ext cx="187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4032250"/>
            <a:ext cx="326838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2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l"/>
            <a:r>
              <a:rPr lang="ru-RU" altLang="ru-RU" sz="3200">
                <a:solidFill>
                  <a:srgbClr val="C00000"/>
                </a:solidFill>
              </a:rPr>
              <a:t>Признаки форм организации обучения: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314" y="1428751"/>
            <a:ext cx="8072437" cy="1071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Пространственно-временная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определенность (режим, место, состав обучающихся).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2751" y="2786063"/>
            <a:ext cx="7072313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2.Последовательность</a:t>
            </a: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работы, структура занятия, его композиция.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76" y="4071938"/>
            <a:ext cx="6143625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Степень самостоятельности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учащихся 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0126" y="5357814"/>
            <a:ext cx="5286375" cy="100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Дидактическая цель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</a:t>
            </a:r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9882188" y="1643064"/>
            <a:ext cx="500062" cy="4429125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39188" y="1000125"/>
            <a:ext cx="1357312" cy="642938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1" descr="DSC05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191793"/>
            <a:ext cx="2545118" cy="1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algn="l"/>
            <a:r>
              <a:rPr lang="ru-RU" altLang="ru-RU" sz="2400">
                <a:solidFill>
                  <a:srgbClr val="00B0F0"/>
                </a:solidFill>
              </a:rPr>
              <a:t>По дидактическим целям формы обучения делят на:</a:t>
            </a:r>
            <a:br>
              <a:rPr lang="ru-RU" altLang="ru-RU" sz="2400">
                <a:solidFill>
                  <a:srgbClr val="00B0F0"/>
                </a:solidFill>
              </a:rPr>
            </a:br>
            <a:endParaRPr lang="ru-RU" altLang="ru-RU" sz="2400">
              <a:solidFill>
                <a:srgbClr val="00B0F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277089" y="1495425"/>
            <a:ext cx="7171961" cy="4000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(лекция, семинарское занятие, курсовая работа, дипломная работа, консультация, учебная экскурсия);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(лабораторно-практические занятия, практикум);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омбинированные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(педагогическая и производственная практики);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(коллоквиум, зачет, экзамен)</a:t>
            </a:r>
          </a:p>
        </p:txBody>
      </p:sp>
      <p:pic>
        <p:nvPicPr>
          <p:cNvPr id="9218" name="Рисунок 4" descr="D:\новый комп\Новый компьютер\Мои документы 2010\фото\фото 2011\ФОТО 1 курс Пед Согц Педагоги\101_SONY\DSC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2262"/>
            <a:ext cx="2908664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603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2371</Words>
  <Application>Microsoft Office PowerPoint</Application>
  <PresentationFormat>Широкоэкранный</PresentationFormat>
  <Paragraphs>377</Paragraphs>
  <Slides>45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Roboto</vt:lpstr>
      <vt:lpstr>Times New Roman</vt:lpstr>
      <vt:lpstr>Тема Office</vt:lpstr>
      <vt:lpstr>Слайд</vt:lpstr>
      <vt:lpstr>ФОРМЫ   проведения в учебном процессе</vt:lpstr>
      <vt:lpstr>Презентация PowerPoint</vt:lpstr>
      <vt:lpstr>Презентация PowerPoint</vt:lpstr>
      <vt:lpstr>Понятие «Форма» (от лат. forma) </vt:lpstr>
      <vt:lpstr>Понятие «Инновационная форма» в УВП</vt:lpstr>
      <vt:lpstr>Форма обучения как дидактическая категория </vt:lpstr>
      <vt:lpstr>Форма отвечает на вопросы: </vt:lpstr>
      <vt:lpstr>Признаки форм организации обучения:</vt:lpstr>
      <vt:lpstr>По дидактическим целям формы обучения делят на: </vt:lpstr>
      <vt:lpstr>Презентация PowerPoint</vt:lpstr>
      <vt:lpstr>«Развивающее поле» «развивающая среда». Столы и стулья в аудитории  отдельно, чтобы конструировать образовательную среду под активный процесс обучения</vt:lpstr>
      <vt:lpstr>В разработке сценарного важно учитывать следующие составляющие элементы: </vt:lpstr>
      <vt:lpstr>     Виды форм в учебном процессе      </vt:lpstr>
      <vt:lpstr>Смешанное обучение. Сочетание традиционных форм обучения с элементами электронного обучения</vt:lpstr>
      <vt:lpstr>Модели смешанного обучения </vt:lpstr>
      <vt:lpstr>Форма Передвижение по «станциям» </vt:lpstr>
      <vt:lpstr>Форма «Автономная группа»</vt:lpstr>
      <vt:lpstr>Flex-модель </vt:lpstr>
      <vt:lpstr>Формы в организации обучения     </vt:lpstr>
      <vt:lpstr>КЛАССИФИКАЦИЯ ФОРМ ОБУЧЕНИЯ</vt:lpstr>
      <vt:lpstr>Виды форм: урока, лекции, семинара </vt:lpstr>
      <vt:lpstr>Формы</vt:lpstr>
      <vt:lpstr>Презентация PowerPoint</vt:lpstr>
      <vt:lpstr>Форма «Квест»</vt:lpstr>
      <vt:lpstr>Презентация PowerPoint</vt:lpstr>
      <vt:lpstr>Форма «Инструментатор»</vt:lpstr>
      <vt:lpstr>Презентация PowerPoint</vt:lpstr>
      <vt:lpstr>Презентация PowerPoint</vt:lpstr>
      <vt:lpstr>Форма «Снежный ком» (игра «Знаток»)</vt:lpstr>
      <vt:lpstr>Форма «Выбор за тобой»</vt:lpstr>
      <vt:lpstr> «Выбор за тобой» в воспитательной работе </vt:lpstr>
      <vt:lpstr>Форма «Лабиринт»</vt:lpstr>
      <vt:lpstr>Форма «Мысли вслух»</vt:lpstr>
      <vt:lpstr>Форма «Известное в Неизвестном»</vt:lpstr>
      <vt:lpstr>Форма «Круговорот»</vt:lpstr>
      <vt:lpstr>Форма «EN»  </vt:lpstr>
      <vt:lpstr>Форма «Связь времен» </vt:lpstr>
      <vt:lpstr>Конкурсное задание  «Репортаж с места события »</vt:lpstr>
      <vt:lpstr>Заочные экскурсии по городам и странам</vt:lpstr>
      <vt:lpstr>Вечер-концерт «Рассказ о любимых книгах»</vt:lpstr>
      <vt:lpstr>Дидактический театр </vt:lpstr>
      <vt:lpstr>Газета «…Кладовая»</vt:lpstr>
      <vt:lpstr>Форма «Эрудит: Хочу все знать»</vt:lpstr>
      <vt:lpstr>Форма «Ноу-Хау технологии»</vt:lpstr>
      <vt:lpstr>Рекомендуемая литература по формам обучения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ФОРМЫ  УВП в школе</dc:title>
  <dc:creator>Зухра</dc:creator>
  <cp:lastModifiedBy>Долорес Нургалиева</cp:lastModifiedBy>
  <cp:revision>175</cp:revision>
  <dcterms:created xsi:type="dcterms:W3CDTF">2015-10-29T13:45:45Z</dcterms:created>
  <dcterms:modified xsi:type="dcterms:W3CDTF">2022-01-27T16:04:51Z</dcterms:modified>
</cp:coreProperties>
</file>